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Oswal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10’39”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2’10”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Parameters tweaking requires expert skill -&gt; we make it intuitive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</a:rPr>
              <a:t>A possible approach is to show multiple candidates and let the user select the best one</a:t>
            </a:r>
            <a:endParaRPr sz="9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/>
              <a:t>Bayesian optimization:high-dimension - &gt; 1 dimension</a:t>
            </a:r>
            <a:endParaRPr sz="9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/>
              <a:t>Because human evaluation is considerably expensive compared to machine evaluation, Bayesian optimization can be a reasonable choice for human-in-the-loop settings(aesthetics)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Microtask Design for Crowdsourcing</a:t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Amazon Mechanical Turk and </a:t>
            </a:r>
            <a:r>
              <a:rPr lang="en" sz="1000">
                <a:solidFill>
                  <a:schemeClr val="dk1"/>
                </a:solidFill>
              </a:rPr>
              <a:t>CrowdFlower</a:t>
            </a:r>
            <a:r>
              <a:rPr lang="en" sz="1000">
                <a:solidFill>
                  <a:schemeClr val="dk1"/>
                </a:solidFill>
              </a:rPr>
              <a:t>: on-demand workforce, 24/7 -&gt; mitigate -&gt; use user’s value</a:t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Pairwise Comparison(2-forced alternative comparison)</a:t>
            </a:r>
            <a:br>
              <a:rPr lang="en" sz="1000">
                <a:solidFill>
                  <a:schemeClr val="dk1"/>
                </a:solidFill>
              </a:rPr>
            </a:br>
            <a:r>
              <a:rPr lang="en" sz="1400"/>
              <a:t>Simplify and show multiple candidates and let the user select the best on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4’16”</a:t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Explain in a sentence what each noun is, or maybe include an image?</a:t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do not  use amazon actually, that’s used by other people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7’56”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(hidden function: ex: the photo that user think is best, give analogy to our tasks)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Why is it not required to find mu?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One example is drilling an oil well, which cost millions to evaluate whether a place is profitable or not.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In our case, the black-box function is the aesthetic score of a photo in human’s mind.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Unlike drilling oil, we don’t have a quantitative way to evaluate that score</a:t>
            </a:r>
            <a:endParaRPr sz="1400">
              <a:solidFill>
                <a:schemeClr val="dk2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7’56”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(hidden function: ex: the photo that user think is best, give analogy to our tasks)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Why is it not required to find mu?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One example is drilling an oil well, which cost millions to evaluate whether a place is profitable or not.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In our case, the black-box function is the aesthetic score of a photo in human’s mind.</a:t>
            </a:r>
            <a:endParaRPr sz="1400">
              <a:solidFill>
                <a:schemeClr val="dk2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Unlike drilling oil, we don’t have a quantitative way to evaluate that score</a:t>
            </a:r>
            <a:endParaRPr sz="1400">
              <a:solidFill>
                <a:schemeClr val="dk2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8’44”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a(·) u(·) f(·) </a:t>
            </a:r>
            <a:r>
              <a:rPr lang="en"/>
              <a:t>上一頁der圖</a:t>
            </a:r>
            <a:br>
              <a:rPr lang="en"/>
            </a:br>
            <a:r>
              <a:rPr lang="en"/>
              <a:t>參數跟output photo有什麼關係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Construct search bar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Let human pick up a point (maximum on this bar)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Add this point to observed dat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4294967295"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Sequential Line Search for Efficient Visual Design Optimization by Crowds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  <p:sp>
        <p:nvSpPr>
          <p:cNvPr id="87" name="Shape 87"/>
          <p:cNvSpPr txBox="1"/>
          <p:nvPr>
            <p:ph idx="4294967295" type="subTitle"/>
          </p:nvPr>
        </p:nvSpPr>
        <p:spPr>
          <a:xfrm>
            <a:off x="729752" y="25717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26B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26B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26B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  <a:t>SimpleLazyTeam		</a:t>
            </a:r>
            <a:b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  <a:t>			</a:t>
            </a:r>
            <a:b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3600">
              <a:solidFill>
                <a:srgbClr val="42424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 txBox="1"/>
          <p:nvPr/>
        </p:nvSpPr>
        <p:spPr>
          <a:xfrm>
            <a:off x="4980125" y="3434400"/>
            <a:ext cx="4732200" cy="11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  <a:t>Yueh-Han Chuang		</a:t>
            </a:r>
            <a:b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  <a:t>Ke Han			</a:t>
            </a:r>
            <a:b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  <a:t>Yen-Hsiang Huang		</a:t>
            </a:r>
            <a:b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  <a:t>Han-Yu Lee			</a:t>
            </a:r>
            <a:b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626B73"/>
                </a:solidFill>
                <a:latin typeface="Roboto"/>
                <a:ea typeface="Roboto"/>
                <a:cs typeface="Roboto"/>
                <a:sym typeface="Roboto"/>
              </a:rPr>
              <a:t>Jiayi Wang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729450" y="6600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763" y="1922274"/>
            <a:ext cx="8280876" cy="2760798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Shape 159"/>
          <p:cNvSpPr txBox="1"/>
          <p:nvPr>
            <p:ph idx="1" type="body"/>
          </p:nvPr>
        </p:nvSpPr>
        <p:spPr>
          <a:xfrm>
            <a:off x="729450" y="13403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381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Char char="-"/>
            </a:pPr>
            <a:r>
              <a:rPr lang="en" sz="1500">
                <a:solidFill>
                  <a:srgbClr val="666666"/>
                </a:solidFill>
                <a:highlight>
                  <a:srgbClr val="FFFFFF"/>
                </a:highlight>
              </a:rPr>
              <a:t>Successfully implemented the main part of the paper.</a:t>
            </a:r>
            <a:endParaRPr sz="15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-323850" lvl="0" marL="4572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Char char="-"/>
            </a:pPr>
            <a:r>
              <a:rPr lang="en" sz="1500">
                <a:solidFill>
                  <a:srgbClr val="666666"/>
                </a:solidFill>
                <a:highlight>
                  <a:srgbClr val="FFFFFF"/>
                </a:highlight>
              </a:rPr>
              <a:t>Involved human in the loop and found best image tweaking parameters.</a:t>
            </a:r>
            <a:endParaRPr sz="15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-323850" lvl="0" marL="4572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Char char="-"/>
            </a:pPr>
            <a:r>
              <a:rPr lang="en" sz="1500">
                <a:solidFill>
                  <a:srgbClr val="666666"/>
                </a:solidFill>
                <a:highlight>
                  <a:srgbClr val="FFFFFF"/>
                </a:highlight>
              </a:rPr>
              <a:t>Generated a final image which </a:t>
            </a:r>
            <a:r>
              <a:rPr lang="en" sz="1500">
                <a:solidFill>
                  <a:srgbClr val="666666"/>
                </a:solidFill>
                <a:highlight>
                  <a:srgbClr val="FFFFFF"/>
                </a:highlight>
              </a:rPr>
              <a:t>satisfy</a:t>
            </a:r>
            <a:r>
              <a:rPr lang="en" sz="1500">
                <a:solidFill>
                  <a:srgbClr val="666666"/>
                </a:solidFill>
                <a:highlight>
                  <a:srgbClr val="FFFFFF"/>
                </a:highlight>
              </a:rPr>
              <a:t> </a:t>
            </a:r>
            <a:r>
              <a:rPr lang="en" sz="1500">
                <a:solidFill>
                  <a:srgbClr val="666666"/>
                </a:solidFill>
                <a:highlight>
                  <a:srgbClr val="FFFFFF"/>
                </a:highlight>
              </a:rPr>
              <a:t>human preference.</a:t>
            </a:r>
            <a:endParaRPr sz="15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Q &amp; A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727650" y="644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727650" y="12421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Parameters tweaking</a:t>
            </a:r>
            <a:endParaRPr sz="2000"/>
          </a:p>
          <a:p>
            <a:pPr indent="-355600" lvl="0" marL="457200" rtl="0">
              <a:spcBef>
                <a:spcPts val="160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Common task in various design </a:t>
            </a:r>
            <a:r>
              <a:rPr lang="en" sz="2000"/>
              <a:t>scenarios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Ex: color enhancement, 3D rendering, procedural modeling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Manually tweaking is difficult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Relationship between parameters and result  is unknown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High-D space is not intuitively linked with low-level parameters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Tedious</a:t>
            </a:r>
            <a:r>
              <a:rPr lang="en" sz="1100">
                <a:solidFill>
                  <a:schemeClr val="dk1"/>
                </a:solidFill>
              </a:rPr>
              <a:t>					</a:t>
            </a:r>
            <a:endParaRPr sz="1100">
              <a:solidFill>
                <a:schemeClr val="dk1"/>
              </a:solidFill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Goal: Convert a complicated compound task into a sequence of simple tasks</a:t>
            </a:r>
            <a:endParaRPr sz="2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5450" y="521225"/>
            <a:ext cx="2826850" cy="161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727650" y="644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</a:t>
            </a:r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92050" y="1011025"/>
            <a:ext cx="7688700" cy="38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Show multiple candidates and let the user select the best one</a:t>
            </a:r>
            <a:endParaRPr sz="1800"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Human-in-the-loop approach (Brochu)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Bayesian Optimization to select candidate images(Brochu)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Microtask-based crowdsourcing services(Quinn and Bederson)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Amazon Mechanical Turk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CrowdFlower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Microtask Design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Pairwise Comparison(Garces)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Gather n-point Likert-type scale data for a single stimulus</a:t>
            </a:r>
            <a:r>
              <a:rPr lang="en" sz="1800">
                <a:solidFill>
                  <a:srgbClr val="666666"/>
                </a:solidFill>
              </a:rPr>
              <a:t>(O’Donovan)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4750" y="2803100"/>
            <a:ext cx="2377125" cy="154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idx="1" type="body"/>
          </p:nvPr>
        </p:nvSpPr>
        <p:spPr>
          <a:xfrm>
            <a:off x="727650" y="1233500"/>
            <a:ext cx="7688700" cy="3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Bayesian optimization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Find the maximum of a black-box (and expensive-to-evaluate) function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 txBox="1"/>
          <p:nvPr>
            <p:ph type="title"/>
          </p:nvPr>
        </p:nvSpPr>
        <p:spPr>
          <a:xfrm>
            <a:off x="727650" y="644725"/>
            <a:ext cx="8113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optimization based on line search oracle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Shape 113"/>
          <p:cNvPicPr preferRelativeResize="0"/>
          <p:nvPr/>
        </p:nvPicPr>
        <p:blipFill rotWithShape="1">
          <a:blip r:embed="rId3">
            <a:alphaModFix/>
          </a:blip>
          <a:srcRect b="0" l="0" r="0" t="1224"/>
          <a:stretch/>
        </p:blipFill>
        <p:spPr>
          <a:xfrm>
            <a:off x="-165434" y="453625"/>
            <a:ext cx="9474858" cy="468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7912" y="422850"/>
            <a:ext cx="9379823" cy="468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17900" y="422858"/>
            <a:ext cx="9379801" cy="4700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 rotWithShape="1">
          <a:blip r:embed="rId6">
            <a:alphaModFix/>
          </a:blip>
          <a:srcRect b="0" l="0" r="0" t="793"/>
          <a:stretch/>
        </p:blipFill>
        <p:spPr>
          <a:xfrm>
            <a:off x="-117900" y="472350"/>
            <a:ext cx="9379800" cy="468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idx="1" type="body"/>
          </p:nvPr>
        </p:nvSpPr>
        <p:spPr>
          <a:xfrm>
            <a:off x="727650" y="1233500"/>
            <a:ext cx="7688700" cy="3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Bayesian optimization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Find the maximum of a black-box (and expensive-to-evaluate) function</a:t>
            </a:r>
            <a:endParaRPr sz="1600"/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Assume the black-box function ~ Gaussian Process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Human in loop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Evaluate the black-box function by querying line search to human.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 txBox="1"/>
          <p:nvPr>
            <p:ph type="title"/>
          </p:nvPr>
        </p:nvSpPr>
        <p:spPr>
          <a:xfrm>
            <a:off x="727650" y="644725"/>
            <a:ext cx="8113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optimization based on line search oracle</a:t>
            </a:r>
            <a:endParaRPr/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9023" y="3236375"/>
            <a:ext cx="5771051" cy="140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/>
          <p:nvPr/>
        </p:nvSpPr>
        <p:spPr>
          <a:xfrm>
            <a:off x="807275" y="1952850"/>
            <a:ext cx="5527800" cy="31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727650" y="2414100"/>
            <a:ext cx="6445500" cy="657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(algorithm)</a:t>
            </a:r>
            <a:endParaRPr/>
          </a:p>
        </p:txBody>
      </p:sp>
      <p:grpSp>
        <p:nvGrpSpPr>
          <p:cNvPr id="131" name="Shape 131"/>
          <p:cNvGrpSpPr/>
          <p:nvPr/>
        </p:nvGrpSpPr>
        <p:grpSpPr>
          <a:xfrm>
            <a:off x="311696" y="1186390"/>
            <a:ext cx="5405333" cy="2736195"/>
            <a:chOff x="311688" y="1186400"/>
            <a:chExt cx="6749073" cy="3416400"/>
          </a:xfrm>
        </p:grpSpPr>
        <p:pic>
          <p:nvPicPr>
            <p:cNvPr id="132" name="Shape 1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1688" y="1186400"/>
              <a:ext cx="6749073" cy="3416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3" name="Shape 133"/>
            <p:cNvSpPr/>
            <p:nvPr/>
          </p:nvSpPr>
          <p:spPr>
            <a:xfrm>
              <a:off x="1582625" y="1322600"/>
              <a:ext cx="158100" cy="260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134" name="Shape 134"/>
          <p:cNvSpPr txBox="1"/>
          <p:nvPr>
            <p:ph idx="1" type="body"/>
          </p:nvPr>
        </p:nvSpPr>
        <p:spPr>
          <a:xfrm>
            <a:off x="5090425" y="1830100"/>
            <a:ext cx="34221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Estimate parameters by observed data</a:t>
            </a:r>
            <a:endParaRPr sz="1200">
              <a:solidFill>
                <a:srgbClr val="0000FF"/>
              </a:solidFill>
            </a:endParaRPr>
          </a:p>
        </p:txBody>
      </p:sp>
      <p:pic>
        <p:nvPicPr>
          <p:cNvPr id="135" name="Shape 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8475" y="1593226"/>
            <a:ext cx="1842846" cy="3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 txBox="1"/>
          <p:nvPr>
            <p:ph idx="1" type="body"/>
          </p:nvPr>
        </p:nvSpPr>
        <p:spPr>
          <a:xfrm>
            <a:off x="5090413" y="2105013"/>
            <a:ext cx="34221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Find current best point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5090414" y="2403275"/>
            <a:ext cx="38586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Find a point with maximal expected improvement</a:t>
            </a:r>
            <a:endParaRPr sz="1200">
              <a:solidFill>
                <a:srgbClr val="0000FF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5090414" y="2693375"/>
            <a:ext cx="38586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Construct search bar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5090427" y="2976450"/>
            <a:ext cx="38586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Let a human to pick up a point (maximum on this bar)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5090427" y="3252150"/>
            <a:ext cx="38586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Add this point to observed data</a:t>
            </a:r>
            <a:endParaRPr sz="120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29450" y="644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4025" y="1179925"/>
            <a:ext cx="4786204" cy="365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29450" y="644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</a:t>
            </a:r>
            <a:endParaRPr/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729450" y="1532100"/>
            <a:ext cx="8257200" cy="28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Pros:</a:t>
            </a:r>
            <a:endParaRPr sz="1800"/>
          </a:p>
          <a:p>
            <a:pPr indent="-317500" lvl="0" marL="4572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Friendly to everyone - Don’t even need to know a thing.</a:t>
            </a: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Straightforward - Easy to see changes and recover.</a:t>
            </a: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Soft modification - No change on original photo.</a:t>
            </a:r>
            <a:endParaRPr sz="14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Cons:</a:t>
            </a:r>
            <a:endParaRPr sz="1800"/>
          </a:p>
          <a:p>
            <a:pPr indent="-317500" lvl="0" marL="4572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Support limited file format and limited photo size only - PNG &amp; 480 x 360 pixels.</a:t>
            </a: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Support 6 tuning parameters only - Brightness, Contrast, Saturation, R/G/B Balance.</a:t>
            </a: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Efficiency issue - May need do it over and over again till satisfied.</a:t>
            </a:r>
            <a:endParaRPr sz="14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